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77" r:id="rId2"/>
    <p:sldId id="258" r:id="rId3"/>
    <p:sldId id="265" r:id="rId4"/>
    <p:sldId id="281" r:id="rId5"/>
    <p:sldId id="282" r:id="rId6"/>
    <p:sldId id="266" r:id="rId7"/>
    <p:sldId id="278" r:id="rId8"/>
    <p:sldId id="279" r:id="rId9"/>
    <p:sldId id="280" r:id="rId10"/>
    <p:sldId id="268" r:id="rId11"/>
    <p:sldId id="269" r:id="rId12"/>
    <p:sldId id="275" r:id="rId13"/>
  </p:sldIdLst>
  <p:sldSz cx="9144000" cy="5143500" type="screen16x9"/>
  <p:notesSz cx="6858000" cy="9144000"/>
  <p:embeddedFontLst>
    <p:embeddedFont>
      <p:font typeface="Trebuchet MS" panose="020B0603020202020204" pitchFamily="34" charset="0"/>
      <p:regular r:id="rId15"/>
      <p:bold r:id="rId16"/>
      <p:italic r:id="rId17"/>
      <p:boldItalic r:id="rId18"/>
    </p:embeddedFont>
    <p:embeddedFont>
      <p:font typeface="Wingdings 3" panose="05040102010807070707" pitchFamily="18" charset="2"/>
      <p:regular r:id="rId19"/>
    </p:embeddedFont>
    <p:embeddedFont>
      <p:font typeface="Open Sans" panose="020B0604020202020204" charset="0"/>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DBBF34-3849-4868-873D-091F31AB895A}">
  <a:tblStyle styleId="{4EDBBF34-3849-4868-873D-091F31AB89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a1eb000d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a1eb000d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a1eb000d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a1eb000d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a1eb000d0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a1eb000d0_1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a1eb000d0_1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a1eb000d0_1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a1eb000d0_1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a1eb000d0_1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ad95b053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ad95b053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829241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83497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8045741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6566650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8747363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455776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064760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7310955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45838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60389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431553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020817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456146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833049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320670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1620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65354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558203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10/2/2020</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0674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10" y="568037"/>
            <a:ext cx="4112016" cy="3577936"/>
          </a:xfrm>
          <a:prstGeom prst="rect">
            <a:avLst/>
          </a:prstGeom>
        </p:spPr>
      </p:pic>
      <p:sp>
        <p:nvSpPr>
          <p:cNvPr id="6" name="TextBox 5"/>
          <p:cNvSpPr txBox="1"/>
          <p:nvPr/>
        </p:nvSpPr>
        <p:spPr>
          <a:xfrm>
            <a:off x="4287982" y="1018177"/>
            <a:ext cx="4336473" cy="2677656"/>
          </a:xfrm>
          <a:prstGeom prst="rect">
            <a:avLst/>
          </a:prstGeom>
          <a:noFill/>
        </p:spPr>
        <p:txBody>
          <a:bodyPr wrap="square" rtlCol="0">
            <a:spAutoFit/>
          </a:bodyPr>
          <a:lstStyle/>
          <a:p>
            <a:r>
              <a:rPr lang="en-IN" sz="3600" b="1" dirty="0" smtClean="0">
                <a:solidFill>
                  <a:srgbClr val="FF0000"/>
                </a:solidFill>
              </a:rPr>
              <a:t>DAY 3</a:t>
            </a:r>
          </a:p>
          <a:p>
            <a:endParaRPr lang="en-IN" sz="2400" dirty="0"/>
          </a:p>
          <a:p>
            <a:r>
              <a:rPr lang="en-IN" sz="2800" b="1" dirty="0" smtClean="0"/>
              <a:t>Object Recognition</a:t>
            </a:r>
          </a:p>
          <a:p>
            <a:r>
              <a:rPr lang="en-IN" sz="2800" b="1" dirty="0" smtClean="0"/>
              <a:t>Using </a:t>
            </a:r>
          </a:p>
          <a:p>
            <a:r>
              <a:rPr lang="en-IN" sz="2800" b="1" dirty="0" err="1" smtClean="0"/>
              <a:t>openCV</a:t>
            </a:r>
            <a:r>
              <a:rPr lang="en-IN" sz="2800" b="1" dirty="0" smtClean="0"/>
              <a:t> YOLO Algorithm</a:t>
            </a:r>
          </a:p>
          <a:p>
            <a:endParaRPr lang="en-IN" sz="2400" dirty="0"/>
          </a:p>
        </p:txBody>
      </p:sp>
    </p:spTree>
    <p:extLst>
      <p:ext uri="{BB962C8B-B14F-4D97-AF65-F5344CB8AC3E}">
        <p14:creationId xmlns:p14="http://schemas.microsoft.com/office/powerpoint/2010/main" val="128145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283900"/>
            <a:ext cx="8520600" cy="9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For each of the bounding box, the network outputs a class probability and offset values for the bounding box. The bounding boxes having the class probability above a threshold value is selected and used to locate the object within the image.</a:t>
            </a:r>
            <a:endParaRPr sz="1800">
              <a:solidFill>
                <a:schemeClr val="dk2"/>
              </a:solidFill>
            </a:endParaRPr>
          </a:p>
        </p:txBody>
      </p:sp>
      <p:pic>
        <p:nvPicPr>
          <p:cNvPr id="142" name="Google Shape;142;p25"/>
          <p:cNvPicPr preferRelativeResize="0"/>
          <p:nvPr/>
        </p:nvPicPr>
        <p:blipFill>
          <a:blip r:embed="rId3">
            <a:alphaModFix/>
          </a:blip>
          <a:stretch>
            <a:fillRect/>
          </a:stretch>
        </p:blipFill>
        <p:spPr>
          <a:xfrm>
            <a:off x="1059873" y="1433945"/>
            <a:ext cx="6822726" cy="357323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311700" y="271500"/>
            <a:ext cx="8520600" cy="15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Non Max Suppresion</a:t>
            </a:r>
            <a:endParaRPr sz="1800" dirty="0"/>
          </a:p>
          <a:p>
            <a:pPr marL="0" lvl="0" indent="0" algn="l" rtl="0">
              <a:spcBef>
                <a:spcPts val="0"/>
              </a:spcBef>
              <a:spcAft>
                <a:spcPts val="0"/>
              </a:spcAft>
              <a:buNone/>
            </a:pPr>
            <a:r>
              <a:rPr lang="en" sz="1600" dirty="0">
                <a:solidFill>
                  <a:schemeClr val="dk2"/>
                </a:solidFill>
              </a:rPr>
              <a:t>A</a:t>
            </a:r>
            <a:r>
              <a:rPr lang="en" sz="1600" dirty="0" smtClean="0">
                <a:solidFill>
                  <a:schemeClr val="dk2"/>
                </a:solidFill>
              </a:rPr>
              <a:t>lgorithm </a:t>
            </a:r>
            <a:r>
              <a:rPr lang="en" sz="1600" dirty="0">
                <a:solidFill>
                  <a:schemeClr val="dk2"/>
                </a:solidFill>
              </a:rPr>
              <a:t>may find multiple detections of the same objects. Rather than detecting an object just once, it might detect it multiple times. Non-max suppression is a way for you to make sure that your algorithm detects each object only once</a:t>
            </a:r>
            <a:r>
              <a:rPr lang="en" sz="1600" dirty="0" smtClean="0">
                <a:solidFill>
                  <a:schemeClr val="dk2"/>
                </a:solidFill>
              </a:rPr>
              <a:t>.</a:t>
            </a:r>
            <a:br>
              <a:rPr lang="en" sz="1600" dirty="0" smtClean="0">
                <a:solidFill>
                  <a:schemeClr val="dk2"/>
                </a:solidFill>
              </a:rPr>
            </a:br>
            <a:r>
              <a:rPr lang="en" sz="1600" dirty="0">
                <a:solidFill>
                  <a:schemeClr val="dk2"/>
                </a:solidFill>
              </a:rPr>
              <a:t/>
            </a:r>
            <a:br>
              <a:rPr lang="en" sz="1600" dirty="0">
                <a:solidFill>
                  <a:schemeClr val="dk2"/>
                </a:solidFill>
              </a:rPr>
            </a:br>
            <a:r>
              <a:rPr lang="en" sz="1600" b="1" dirty="0" smtClean="0">
                <a:solidFill>
                  <a:schemeClr val="dk2"/>
                </a:solidFill>
              </a:rPr>
              <a:t>IOU(Intersection Over Union) = Intersection / Union</a:t>
            </a:r>
            <a:r>
              <a:rPr lang="en" sz="1600" dirty="0" smtClean="0">
                <a:solidFill>
                  <a:schemeClr val="dk2"/>
                </a:solidFill>
              </a:rPr>
              <a:t/>
            </a:r>
            <a:br>
              <a:rPr lang="en" sz="1600" dirty="0" smtClean="0">
                <a:solidFill>
                  <a:schemeClr val="dk2"/>
                </a:solidFill>
              </a:rPr>
            </a:br>
            <a:r>
              <a:rPr lang="en" sz="1600" dirty="0">
                <a:solidFill>
                  <a:schemeClr val="dk2"/>
                </a:solidFill>
              </a:rPr>
              <a:t/>
            </a:r>
            <a:br>
              <a:rPr lang="en" sz="1600" dirty="0">
                <a:solidFill>
                  <a:schemeClr val="dk2"/>
                </a:solidFill>
              </a:rPr>
            </a:br>
            <a:endParaRPr sz="18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8866" b="17490"/>
          <a:stretch/>
        </p:blipFill>
        <p:spPr>
          <a:xfrm>
            <a:off x="1433946" y="2971800"/>
            <a:ext cx="5555672" cy="1953491"/>
          </a:xfrm>
          <a:prstGeom prst="rect">
            <a:avLst/>
          </a:prstGeom>
        </p:spPr>
      </p:pic>
      <p:sp>
        <p:nvSpPr>
          <p:cNvPr id="3" name="TextBox 2"/>
          <p:cNvSpPr txBox="1"/>
          <p:nvPr/>
        </p:nvSpPr>
        <p:spPr>
          <a:xfrm>
            <a:off x="401781" y="2067534"/>
            <a:ext cx="7938655" cy="646331"/>
          </a:xfrm>
          <a:prstGeom prst="rect">
            <a:avLst/>
          </a:prstGeom>
          <a:noFill/>
        </p:spPr>
        <p:txBody>
          <a:bodyPr wrap="square" rtlCol="0">
            <a:spAutoFit/>
          </a:bodyPr>
          <a:lstStyle/>
          <a:p>
            <a:r>
              <a:rPr lang="en" dirty="0">
                <a:solidFill>
                  <a:schemeClr val="dk2"/>
                </a:solidFill>
              </a:rPr>
              <a:t>If IOU is greater than specified threshold then it discards the bounding box with lesser </a:t>
            </a:r>
            <a:r>
              <a:rPr lang="en" dirty="0" smtClean="0">
                <a:solidFill>
                  <a:schemeClr val="dk2"/>
                </a:solidFill>
              </a:rPr>
              <a:t>confidence</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311700" y="814800"/>
            <a:ext cx="7751645"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Thank You</a:t>
            </a:r>
            <a:endParaRPr sz="3600" dirty="0"/>
          </a:p>
        </p:txBody>
      </p:sp>
      <p:sp>
        <p:nvSpPr>
          <p:cNvPr id="210" name="Google Shape;210;p32"/>
          <p:cNvSpPr txBox="1"/>
          <p:nvPr/>
        </p:nvSpPr>
        <p:spPr>
          <a:xfrm>
            <a:off x="3173850" y="1933825"/>
            <a:ext cx="2847000" cy="8925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pen Sans"/>
                <a:ea typeface="Open Sans"/>
                <a:cs typeface="Open Sans"/>
                <a:sym typeface="Open Sans"/>
              </a:rPr>
              <a:t>Feel free to ask questions if any!</a:t>
            </a:r>
            <a:endParaRPr dirty="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78" name="Google Shape;78;p15"/>
          <p:cNvSpPr txBox="1">
            <a:spLocks noGrp="1"/>
          </p:cNvSpPr>
          <p:nvPr>
            <p:ph type="body" idx="1"/>
          </p:nvPr>
        </p:nvSpPr>
        <p:spPr>
          <a:xfrm>
            <a:off x="311700" y="955625"/>
            <a:ext cx="8520600" cy="3613200"/>
          </a:xfrm>
          <a:prstGeom prst="rect">
            <a:avLst/>
          </a:prstGeom>
        </p:spPr>
        <p:txBody>
          <a:bodyPr spcFirstLastPara="1" wrap="square" lIns="91425" tIns="91425" rIns="91425" bIns="91425" anchor="t" anchorCtr="0">
            <a:noAutofit/>
          </a:bodyPr>
          <a:lstStyle/>
          <a:p>
            <a:pPr marL="241199" marR="241199" lvl="0" indent="0" algn="just" rtl="0">
              <a:lnSpc>
                <a:spcPct val="111666"/>
              </a:lnSpc>
              <a:spcBef>
                <a:spcPts val="1200"/>
              </a:spcBef>
              <a:spcAft>
                <a:spcPts val="0"/>
              </a:spcAft>
              <a:buNone/>
            </a:pPr>
            <a:r>
              <a:rPr lang="en" sz="1500"/>
              <a:t>Humans can detect and identify objects present in an image. The human visual system is fast and accurate and can also perform complex tasks like identifying multiple objects and detect obstacles with little conscious thought. The availability of large sets of data, faster GPUs, and better algorithms, we can now easily train computers to detect and classify multiple objects within an image with high accuracy.</a:t>
            </a:r>
            <a:endParaRPr sz="1500"/>
          </a:p>
          <a:p>
            <a:pPr marL="241199" marR="241199" lvl="0" indent="0" algn="just" rtl="0">
              <a:lnSpc>
                <a:spcPct val="111666"/>
              </a:lnSpc>
              <a:spcBef>
                <a:spcPts val="1200"/>
              </a:spcBef>
              <a:spcAft>
                <a:spcPts val="1200"/>
              </a:spcAft>
              <a:buNone/>
            </a:pPr>
            <a:endParaRPr sz="1500">
              <a:solidFill>
                <a:srgbClr val="000000"/>
              </a:solidFill>
            </a:endParaRPr>
          </a:p>
        </p:txBody>
      </p:sp>
      <p:pic>
        <p:nvPicPr>
          <p:cNvPr id="79" name="Google Shape;79;p15"/>
          <p:cNvPicPr preferRelativeResize="0"/>
          <p:nvPr/>
        </p:nvPicPr>
        <p:blipFill>
          <a:blip r:embed="rId3">
            <a:alphaModFix/>
          </a:blip>
          <a:stretch>
            <a:fillRect/>
          </a:stretch>
        </p:blipFill>
        <p:spPr>
          <a:xfrm>
            <a:off x="772925" y="2627975"/>
            <a:ext cx="7701200" cy="212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445025"/>
            <a:ext cx="85206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Algorithms </a:t>
            </a:r>
            <a:endParaRPr/>
          </a:p>
        </p:txBody>
      </p:sp>
      <p:sp>
        <p:nvSpPr>
          <p:cNvPr id="122" name="Google Shape;122;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t>YOLO</a:t>
            </a:r>
            <a:endParaRPr b="1"/>
          </a:p>
          <a:p>
            <a:pPr marL="0" lvl="0" indent="0" algn="l" rtl="0">
              <a:lnSpc>
                <a:spcPct val="100000"/>
              </a:lnSpc>
              <a:spcBef>
                <a:spcPts val="1600"/>
              </a:spcBef>
              <a:spcAft>
                <a:spcPts val="0"/>
              </a:spcAft>
              <a:buNone/>
            </a:pPr>
            <a:r>
              <a:rPr lang="en" sz="1500"/>
              <a:t>YOLO is a clever convolutional neural network (CNN) for doing object detection in real-time. The algorithm applies a single neural network to the full image, and then divides the image into regions and predicts bounding boxes and probabilities for each region.</a:t>
            </a:r>
            <a:endParaRPr sz="1500"/>
          </a:p>
          <a:p>
            <a:pPr marL="0" lvl="0" indent="0" algn="l" rtl="0">
              <a:lnSpc>
                <a:spcPct val="100000"/>
              </a:lnSpc>
              <a:spcBef>
                <a:spcPts val="1600"/>
              </a:spcBef>
              <a:spcAft>
                <a:spcPts val="0"/>
              </a:spcAft>
              <a:buNone/>
            </a:pPr>
            <a:r>
              <a:rPr lang="en" sz="1500"/>
              <a:t>YOLO is popular because it achieves high accuracy while also being able to run in real-time.With YOLO, a single CNN simultaneously predicts multiple bounding boxes and class probabilities for those boxes. YOLO trains on full images and directly optimizes detection performance</a:t>
            </a:r>
            <a:endParaRPr sz="1500"/>
          </a:p>
          <a:p>
            <a:pPr marL="0" lvl="0" indent="0" algn="l" rtl="0">
              <a:spcBef>
                <a:spcPts val="1600"/>
              </a:spcBef>
              <a:spcAft>
                <a:spcPts val="1600"/>
              </a:spcAft>
              <a:buNone/>
            </a:pP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512618"/>
          </a:xfrm>
        </p:spPr>
        <p:txBody>
          <a:bodyPr/>
          <a:lstStyle/>
          <a:p>
            <a:r>
              <a:rPr lang="en-IN" dirty="0" smtClean="0"/>
              <a:t>YOLOv3 Architecture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1" y="1784638"/>
            <a:ext cx="8096250" cy="2266950"/>
          </a:xfrm>
          <a:prstGeom prst="rect">
            <a:avLst/>
          </a:prstGeom>
        </p:spPr>
      </p:pic>
      <p:sp>
        <p:nvSpPr>
          <p:cNvPr id="4" name="TextBox 3"/>
          <p:cNvSpPr txBox="1"/>
          <p:nvPr/>
        </p:nvSpPr>
        <p:spPr>
          <a:xfrm>
            <a:off x="508001" y="1073728"/>
            <a:ext cx="3602182" cy="369332"/>
          </a:xfrm>
          <a:prstGeom prst="rect">
            <a:avLst/>
          </a:prstGeom>
          <a:noFill/>
        </p:spPr>
        <p:txBody>
          <a:bodyPr wrap="square" rtlCol="0">
            <a:spAutoFit/>
          </a:bodyPr>
          <a:lstStyle/>
          <a:p>
            <a:r>
              <a:rPr lang="en-IN" dirty="0" smtClean="0"/>
              <a:t>No. of layers = 254</a:t>
            </a:r>
            <a:endParaRPr lang="en-IN" dirty="0"/>
          </a:p>
        </p:txBody>
      </p:sp>
    </p:spTree>
    <p:extLst>
      <p:ext uri="{BB962C8B-B14F-4D97-AF65-F5344CB8AC3E}">
        <p14:creationId xmlns:p14="http://schemas.microsoft.com/office/powerpoint/2010/main" val="203856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491836"/>
          </a:xfrm>
        </p:spPr>
        <p:txBody>
          <a:bodyPr>
            <a:normAutofit fontScale="90000"/>
          </a:bodyPr>
          <a:lstStyle/>
          <a:p>
            <a:r>
              <a:rPr lang="en-IN" dirty="0" smtClean="0"/>
              <a:t> Convolution Process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27" y="1925781"/>
            <a:ext cx="7384472" cy="3056961"/>
          </a:xfrm>
          <a:prstGeom prst="rect">
            <a:avLst/>
          </a:prstGeom>
        </p:spPr>
      </p:pic>
      <p:sp>
        <p:nvSpPr>
          <p:cNvPr id="4" name="TextBox 3"/>
          <p:cNvSpPr txBox="1"/>
          <p:nvPr/>
        </p:nvSpPr>
        <p:spPr>
          <a:xfrm>
            <a:off x="741218" y="1004455"/>
            <a:ext cx="4384964" cy="646331"/>
          </a:xfrm>
          <a:prstGeom prst="rect">
            <a:avLst/>
          </a:prstGeom>
          <a:noFill/>
        </p:spPr>
        <p:txBody>
          <a:bodyPr wrap="square" rtlCol="0">
            <a:spAutoFit/>
          </a:bodyPr>
          <a:lstStyle/>
          <a:p>
            <a:r>
              <a:rPr lang="en-IN" dirty="0" smtClean="0"/>
              <a:t>Formula:</a:t>
            </a:r>
          </a:p>
          <a:p>
            <a:r>
              <a:rPr lang="en-IN" dirty="0" smtClean="0"/>
              <a:t>(</a:t>
            </a:r>
            <a:r>
              <a:rPr lang="en-IN" dirty="0" err="1" smtClean="0"/>
              <a:t>n,n,c</a:t>
            </a:r>
            <a:r>
              <a:rPr lang="en-IN" dirty="0" smtClean="0"/>
              <a:t>) * (</a:t>
            </a:r>
            <a:r>
              <a:rPr lang="en-IN" dirty="0" err="1" smtClean="0"/>
              <a:t>f,f,cf</a:t>
            </a:r>
            <a:r>
              <a:rPr lang="en-IN" dirty="0" smtClean="0"/>
              <a:t>) gives (n-f+1,</a:t>
            </a:r>
            <a:r>
              <a:rPr lang="en-IN" dirty="0"/>
              <a:t> </a:t>
            </a:r>
            <a:r>
              <a:rPr lang="en-IN" dirty="0" smtClean="0"/>
              <a:t>n-f+1,cf)  </a:t>
            </a:r>
            <a:endParaRPr lang="en-IN" dirty="0"/>
          </a:p>
        </p:txBody>
      </p:sp>
    </p:spTree>
    <p:extLst>
      <p:ext uri="{BB962C8B-B14F-4D97-AF65-F5344CB8AC3E}">
        <p14:creationId xmlns:p14="http://schemas.microsoft.com/office/powerpoint/2010/main" val="319397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445025"/>
            <a:ext cx="8520600" cy="4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Comparison of YOLO to other Algorithms</a:t>
            </a:r>
            <a:endParaRPr sz="1800"/>
          </a:p>
          <a:p>
            <a:pPr marL="0" lvl="0" indent="0" algn="l" rtl="0">
              <a:spcBef>
                <a:spcPts val="0"/>
              </a:spcBef>
              <a:spcAft>
                <a:spcPts val="0"/>
              </a:spcAft>
              <a:buNone/>
            </a:pPr>
            <a:endParaRPr sz="1800"/>
          </a:p>
        </p:txBody>
      </p:sp>
      <p:pic>
        <p:nvPicPr>
          <p:cNvPr id="128" name="Google Shape;128;p23"/>
          <p:cNvPicPr preferRelativeResize="0"/>
          <p:nvPr/>
        </p:nvPicPr>
        <p:blipFill>
          <a:blip r:embed="rId3">
            <a:alphaModFix/>
          </a:blip>
          <a:stretch>
            <a:fillRect/>
          </a:stretch>
        </p:blipFill>
        <p:spPr>
          <a:xfrm>
            <a:off x="391300" y="1122100"/>
            <a:ext cx="5539175" cy="3686275"/>
          </a:xfrm>
          <a:prstGeom prst="rect">
            <a:avLst/>
          </a:prstGeom>
          <a:noFill/>
          <a:ln>
            <a:noFill/>
          </a:ln>
        </p:spPr>
      </p:pic>
      <p:sp>
        <p:nvSpPr>
          <p:cNvPr id="129" name="Google Shape;129;p23"/>
          <p:cNvSpPr txBox="1"/>
          <p:nvPr/>
        </p:nvSpPr>
        <p:spPr>
          <a:xfrm>
            <a:off x="6141275" y="1579417"/>
            <a:ext cx="2866800" cy="30863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latin typeface="Open Sans"/>
                <a:ea typeface="Open Sans"/>
                <a:cs typeface="Open Sans"/>
                <a:sym typeface="Open Sans"/>
              </a:rPr>
              <a:t>YOLOv3 is extremely fast and accurate. YOLO learns generalizable representations of objects so that when trained on natural images and tested on artwork, the algorithm outperforms other top detection methods.</a:t>
            </a:r>
            <a:endParaRPr sz="1500" b="1" dirty="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37327" y="1211092"/>
            <a:ext cx="5311600" cy="3261643"/>
          </a:xfrm>
          <a:prstGeom prst="rect">
            <a:avLst/>
          </a:prstGeom>
        </p:spPr>
      </p:pic>
      <p:sp>
        <p:nvSpPr>
          <p:cNvPr id="5" name="TextBox 4"/>
          <p:cNvSpPr txBox="1"/>
          <p:nvPr/>
        </p:nvSpPr>
        <p:spPr>
          <a:xfrm>
            <a:off x="997527" y="484909"/>
            <a:ext cx="4454237" cy="461665"/>
          </a:xfrm>
          <a:prstGeom prst="rect">
            <a:avLst/>
          </a:prstGeom>
          <a:noFill/>
        </p:spPr>
        <p:txBody>
          <a:bodyPr wrap="square" rtlCol="0">
            <a:spAutoFit/>
          </a:bodyPr>
          <a:lstStyle/>
          <a:p>
            <a:r>
              <a:rPr lang="en-IN" sz="2400" dirty="0" smtClean="0">
                <a:solidFill>
                  <a:schemeClr val="accent2">
                    <a:lumMod val="60000"/>
                    <a:lumOff val="40000"/>
                  </a:schemeClr>
                </a:solidFill>
              </a:rPr>
              <a:t>Flowchart</a:t>
            </a:r>
            <a:endParaRPr lang="en-IN" sz="2400" dirty="0">
              <a:solidFill>
                <a:schemeClr val="accent2">
                  <a:lumMod val="60000"/>
                  <a:lumOff val="40000"/>
                </a:schemeClr>
              </a:solidFill>
            </a:endParaRPr>
          </a:p>
        </p:txBody>
      </p:sp>
    </p:spTree>
    <p:extLst>
      <p:ext uri="{BB962C8B-B14F-4D97-AF65-F5344CB8AC3E}">
        <p14:creationId xmlns:p14="http://schemas.microsoft.com/office/powerpoint/2010/main" val="39759584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609600"/>
          </a:xfrm>
        </p:spPr>
        <p:txBody>
          <a:bodyPr/>
          <a:lstStyle/>
          <a:p>
            <a:r>
              <a:rPr lang="en-IN" dirty="0" smtClean="0"/>
              <a:t>Mean Subtraction</a:t>
            </a:r>
            <a:endParaRPr lang="en-IN" dirty="0"/>
          </a:p>
        </p:txBody>
      </p:sp>
      <p:pic>
        <p:nvPicPr>
          <p:cNvPr id="3" name="Picture 2"/>
          <p:cNvPicPr>
            <a:picLocks noChangeAspect="1"/>
          </p:cNvPicPr>
          <p:nvPr/>
        </p:nvPicPr>
        <p:blipFill>
          <a:blip r:embed="rId2"/>
          <a:stretch>
            <a:fillRect/>
          </a:stretch>
        </p:blipFill>
        <p:spPr>
          <a:xfrm>
            <a:off x="508001" y="1018309"/>
            <a:ext cx="5044877" cy="1569856"/>
          </a:xfrm>
          <a:prstGeom prst="rect">
            <a:avLst/>
          </a:prstGeom>
        </p:spPr>
      </p:pic>
      <p:pic>
        <p:nvPicPr>
          <p:cNvPr id="4" name="Picture 3"/>
          <p:cNvPicPr>
            <a:picLocks noChangeAspect="1"/>
          </p:cNvPicPr>
          <p:nvPr/>
        </p:nvPicPr>
        <p:blipFill>
          <a:blip r:embed="rId3"/>
          <a:stretch>
            <a:fillRect/>
          </a:stretch>
        </p:blipFill>
        <p:spPr>
          <a:xfrm>
            <a:off x="5552878" y="1003068"/>
            <a:ext cx="1120237" cy="1585097"/>
          </a:xfrm>
          <a:prstGeom prst="rect">
            <a:avLst/>
          </a:prstGeom>
        </p:spPr>
      </p:pic>
      <p:sp>
        <p:nvSpPr>
          <p:cNvPr id="5" name="Title 1"/>
          <p:cNvSpPr txBox="1">
            <a:spLocks/>
          </p:cNvSpPr>
          <p:nvPr/>
        </p:nvSpPr>
        <p:spPr>
          <a:xfrm>
            <a:off x="508001" y="2829233"/>
            <a:ext cx="6447501" cy="609600"/>
          </a:xfrm>
          <a:prstGeom prst="rect">
            <a:avLst/>
          </a:prstGeom>
        </p:spPr>
        <p:txBody>
          <a:bodyPr vert="horz" lIns="91440" tIns="45720" rIns="91440" bIns="45720" rtlCol="0" anchor="t">
            <a:normAutofit/>
          </a:bodyPr>
          <a:lst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Scaling</a:t>
            </a:r>
            <a:endParaRPr lang="en-IN" dirty="0"/>
          </a:p>
        </p:txBody>
      </p:sp>
      <p:pic>
        <p:nvPicPr>
          <p:cNvPr id="6" name="Picture 5"/>
          <p:cNvPicPr>
            <a:picLocks noChangeAspect="1"/>
          </p:cNvPicPr>
          <p:nvPr/>
        </p:nvPicPr>
        <p:blipFill>
          <a:blip r:embed="rId4"/>
          <a:stretch>
            <a:fillRect/>
          </a:stretch>
        </p:blipFill>
        <p:spPr>
          <a:xfrm>
            <a:off x="600883" y="3438833"/>
            <a:ext cx="1333616" cy="1539373"/>
          </a:xfrm>
          <a:prstGeom prst="rect">
            <a:avLst/>
          </a:prstGeom>
        </p:spPr>
      </p:pic>
      <p:pic>
        <p:nvPicPr>
          <p:cNvPr id="7" name="Picture 6"/>
          <p:cNvPicPr>
            <a:picLocks noChangeAspect="1"/>
          </p:cNvPicPr>
          <p:nvPr/>
        </p:nvPicPr>
        <p:blipFill>
          <a:blip r:embed="rId5"/>
          <a:stretch>
            <a:fillRect/>
          </a:stretch>
        </p:blipFill>
        <p:spPr>
          <a:xfrm>
            <a:off x="2027381" y="3202592"/>
            <a:ext cx="4694327" cy="1775614"/>
          </a:xfrm>
          <a:prstGeom prst="rect">
            <a:avLst/>
          </a:prstGeom>
        </p:spPr>
      </p:pic>
    </p:spTree>
    <p:extLst>
      <p:ext uri="{BB962C8B-B14F-4D97-AF65-F5344CB8AC3E}">
        <p14:creationId xmlns:p14="http://schemas.microsoft.com/office/powerpoint/2010/main" val="2249783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Output from forward pass</a:t>
            </a:r>
            <a:endParaRPr lang="en-IN"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016" t="21055" r="3636" b="19333"/>
          <a:stretch/>
        </p:blipFill>
        <p:spPr>
          <a:xfrm>
            <a:off x="568036" y="2182090"/>
            <a:ext cx="8028710" cy="1745673"/>
          </a:xfrm>
          <a:prstGeom prst="rect">
            <a:avLst/>
          </a:prstGeom>
        </p:spPr>
      </p:pic>
    </p:spTree>
    <p:extLst>
      <p:ext uri="{BB962C8B-B14F-4D97-AF65-F5344CB8AC3E}">
        <p14:creationId xmlns:p14="http://schemas.microsoft.com/office/powerpoint/2010/main" val="389220362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305</TotalTime>
  <Words>375</Words>
  <Application>Microsoft Office PowerPoint</Application>
  <PresentationFormat>On-screen Show (16:9)</PresentationFormat>
  <Paragraphs>28</Paragraphs>
  <Slides>12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Trebuchet MS</vt:lpstr>
      <vt:lpstr>Wingdings 3</vt:lpstr>
      <vt:lpstr>Open Sans</vt:lpstr>
      <vt:lpstr>Arial</vt:lpstr>
      <vt:lpstr>Facet</vt:lpstr>
      <vt:lpstr>PowerPoint Presentation</vt:lpstr>
      <vt:lpstr>Introduction</vt:lpstr>
      <vt:lpstr>List Of Algorithms </vt:lpstr>
      <vt:lpstr>YOLOv3 Architecture</vt:lpstr>
      <vt:lpstr> Convolution Process</vt:lpstr>
      <vt:lpstr>Comparison of YOLO to other Algorithms </vt:lpstr>
      <vt:lpstr>PowerPoint Presentation</vt:lpstr>
      <vt:lpstr>Mean Subtraction</vt:lpstr>
      <vt:lpstr>Output from forward pass</vt:lpstr>
      <vt:lpstr>For each of the bounding box, the network outputs a class probability and offset values for the bounding box. The bounding boxes having the class probability above a threshold value is selected and used to locate the object within the image.</vt:lpstr>
      <vt:lpstr>Non Max Suppresion Algorithm may find multiple detections of the same objects. Rather than detecting an object just once, it might detect it multiple times. Non-max suppression is a way for you to make sure that your algorithm detects each object only once.  IOU(Intersection Over Union) = Intersection / Union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cp:lastModifiedBy>Avadhoot Khedekar</cp:lastModifiedBy>
  <cp:revision>14</cp:revision>
  <dcterms:modified xsi:type="dcterms:W3CDTF">2020-10-02T18:37:53Z</dcterms:modified>
</cp:coreProperties>
</file>